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88" r:id="rId3"/>
    <p:sldId id="269" r:id="rId4"/>
    <p:sldId id="261" r:id="rId5"/>
    <p:sldId id="278" r:id="rId6"/>
    <p:sldId id="279" r:id="rId7"/>
    <p:sldId id="280" r:id="rId8"/>
    <p:sldId id="282" r:id="rId9"/>
    <p:sldId id="283" r:id="rId10"/>
    <p:sldId id="284" r:id="rId11"/>
    <p:sldId id="291" r:id="rId12"/>
    <p:sldId id="289" r:id="rId13"/>
    <p:sldId id="268" r:id="rId14"/>
    <p:sldId id="273" r:id="rId15"/>
    <p:sldId id="274" r:id="rId16"/>
    <p:sldId id="275" r:id="rId17"/>
    <p:sldId id="276" r:id="rId18"/>
    <p:sldId id="270" r:id="rId19"/>
    <p:sldId id="296" r:id="rId20"/>
    <p:sldId id="295" r:id="rId21"/>
    <p:sldId id="272" r:id="rId22"/>
    <p:sldId id="297" r:id="rId23"/>
    <p:sldId id="293" r:id="rId24"/>
    <p:sldId id="271" r:id="rId25"/>
    <p:sldId id="294" r:id="rId26"/>
    <p:sldId id="29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103" d="100"/>
          <a:sy n="103" d="100"/>
        </p:scale>
        <p:origin x="114" y="276"/>
      </p:cViewPr>
      <p:guideLst/>
    </p:cSldViewPr>
  </p:slid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252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3902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865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5958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4303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5513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640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822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60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883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49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533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313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163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650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58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568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1/18/2025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546419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2"/>
            <a:ext cx="9855167" cy="2776451"/>
          </a:xfrm>
        </p:spPr>
        <p:txBody>
          <a:bodyPr/>
          <a:lstStyle/>
          <a:p>
            <a:pPr algn="ctr"/>
            <a:r>
              <a:rPr lang="en-US" dirty="0"/>
              <a:t>Mechanical Diagrams</a:t>
            </a:r>
            <a:br>
              <a:rPr lang="en-US" dirty="0"/>
            </a:br>
            <a:r>
              <a:rPr lang="en-US" dirty="0"/>
              <a:t>&amp;</a:t>
            </a:r>
            <a:br>
              <a:rPr lang="en-US" dirty="0"/>
            </a:br>
            <a:r>
              <a:rPr lang="en-US" dirty="0"/>
              <a:t>Wiring Schematics</a:t>
            </a:r>
          </a:p>
        </p:txBody>
      </p:sp>
      <p:sp>
        <p:nvSpPr>
          <p:cNvPr id="3" name="Subtitle 2"/>
          <p:cNvSpPr>
            <a:spLocks noGrp="1"/>
          </p:cNvSpPr>
          <p:nvPr>
            <p:ph type="subTitle" idx="1"/>
          </p:nvPr>
        </p:nvSpPr>
        <p:spPr>
          <a:xfrm>
            <a:off x="419878" y="4777380"/>
            <a:ext cx="11327363" cy="861420"/>
          </a:xfrm>
        </p:spPr>
        <p:txBody>
          <a:bodyPr/>
          <a:lstStyle/>
          <a:p>
            <a:pPr algn="ctr"/>
            <a:r>
              <a:rPr lang="en-US"/>
              <a:t>are </a:t>
            </a:r>
            <a:r>
              <a:rPr lang="en-US" dirty="0"/>
              <a:t>they REALLY needed?</a:t>
            </a:r>
          </a:p>
        </p:txBody>
      </p:sp>
    </p:spTree>
    <p:extLst>
      <p:ext uri="{BB962C8B-B14F-4D97-AF65-F5344CB8AC3E}">
        <p14:creationId xmlns:p14="http://schemas.microsoft.com/office/powerpoint/2010/main" val="359999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a:xfrm>
            <a:off x="1154954" y="973668"/>
            <a:ext cx="8875454" cy="706964"/>
          </a:xfrm>
        </p:spPr>
        <p:txBody>
          <a:bodyPr/>
          <a:lstStyle/>
          <a:p>
            <a:r>
              <a:rPr lang="en-US" dirty="0"/>
              <a:t>Supply Chain Management</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rPr>
              <a:t>Quality mechanical CAD drawings and wiring diagrams can:</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B</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 used to plan and manage the procurement of materials and parts, by providing detailed information about the components required to build the car.</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14771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296008"/>
          </a:xfrm>
        </p:spPr>
        <p:txBody>
          <a:bodyPr/>
          <a:lstStyle/>
          <a:p>
            <a:pPr algn="ctr"/>
            <a:r>
              <a:rPr lang="en-US" dirty="0"/>
              <a:t>A Few Examples</a:t>
            </a:r>
          </a:p>
        </p:txBody>
      </p:sp>
      <p:sp>
        <p:nvSpPr>
          <p:cNvPr id="3" name="Subtitle 2"/>
          <p:cNvSpPr>
            <a:spLocks noGrp="1"/>
          </p:cNvSpPr>
          <p:nvPr>
            <p:ph type="subTitle" idx="1"/>
          </p:nvPr>
        </p:nvSpPr>
        <p:spPr>
          <a:xfrm>
            <a:off x="419878" y="4777380"/>
            <a:ext cx="11327363" cy="861420"/>
          </a:xfrm>
        </p:spPr>
        <p:txBody>
          <a:bodyPr/>
          <a:lstStyle/>
          <a:p>
            <a:pPr algn="ctr"/>
            <a:endParaRPr lang="en-US" dirty="0"/>
          </a:p>
        </p:txBody>
      </p:sp>
    </p:spTree>
    <p:extLst>
      <p:ext uri="{BB962C8B-B14F-4D97-AF65-F5344CB8AC3E}">
        <p14:creationId xmlns:p14="http://schemas.microsoft.com/office/powerpoint/2010/main" val="274032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Bare-Basics (Far short of ideal)</a:t>
            </a:r>
          </a:p>
        </p:txBody>
      </p:sp>
      <p:pic>
        <p:nvPicPr>
          <p:cNvPr id="3" name="Picture 2" descr="A picture containing transport">
            <a:extLst>
              <a:ext uri="{FF2B5EF4-FFF2-40B4-BE49-F238E27FC236}">
                <a16:creationId xmlns:a16="http://schemas.microsoft.com/office/drawing/2014/main" id="{2157F51A-5E56-BD32-E416-F4D4705DF176}"/>
              </a:ext>
            </a:extLst>
          </p:cNvPr>
          <p:cNvPicPr>
            <a:picLocks noChangeAspect="1"/>
          </p:cNvPicPr>
          <p:nvPr/>
        </p:nvPicPr>
        <p:blipFill>
          <a:blip r:embed="rId2"/>
          <a:stretch>
            <a:fillRect/>
          </a:stretch>
        </p:blipFill>
        <p:spPr>
          <a:xfrm>
            <a:off x="1669079" y="1764607"/>
            <a:ext cx="9191605" cy="5000086"/>
          </a:xfrm>
          <a:prstGeom prst="rect">
            <a:avLst/>
          </a:prstGeom>
        </p:spPr>
      </p:pic>
      <p:pic>
        <p:nvPicPr>
          <p:cNvPr id="9" name="Picture 8" descr="A picture containing text, indoor, wall, transport&#10;&#10;Description automatically generated">
            <a:extLst>
              <a:ext uri="{FF2B5EF4-FFF2-40B4-BE49-F238E27FC236}">
                <a16:creationId xmlns:a16="http://schemas.microsoft.com/office/drawing/2014/main" id="{5E2EBEAE-7310-7ECB-E22F-8477771C0F3D}"/>
              </a:ext>
            </a:extLst>
          </p:cNvPr>
          <p:cNvPicPr>
            <a:picLocks noChangeAspect="1"/>
          </p:cNvPicPr>
          <p:nvPr/>
        </p:nvPicPr>
        <p:blipFill>
          <a:blip r:embed="rId3"/>
          <a:stretch>
            <a:fillRect/>
          </a:stretch>
        </p:blipFill>
        <p:spPr>
          <a:xfrm>
            <a:off x="1533330" y="1680632"/>
            <a:ext cx="9411477" cy="5173374"/>
          </a:xfrm>
          <a:prstGeom prst="rect">
            <a:avLst/>
          </a:prstGeom>
        </p:spPr>
      </p:pic>
    </p:spTree>
    <p:extLst>
      <p:ext uri="{BB962C8B-B14F-4D97-AF65-F5344CB8AC3E}">
        <p14:creationId xmlns:p14="http://schemas.microsoft.com/office/powerpoint/2010/main" val="28063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2" y="973668"/>
            <a:ext cx="11131420" cy="706964"/>
          </a:xfrm>
        </p:spPr>
        <p:txBody>
          <a:bodyPr/>
          <a:lstStyle/>
          <a:p>
            <a:r>
              <a:rPr lang="en-US" dirty="0"/>
              <a:t>Detailed Individual Parts Used in CAD Assembly</a:t>
            </a:r>
          </a:p>
        </p:txBody>
      </p:sp>
      <p:pic>
        <p:nvPicPr>
          <p:cNvPr id="4" name="Content Placeholder 3">
            <a:extLst>
              <a:ext uri="{FF2B5EF4-FFF2-40B4-BE49-F238E27FC236}">
                <a16:creationId xmlns:a16="http://schemas.microsoft.com/office/drawing/2014/main" id="{F5145BCC-FFD4-4333-A1D3-AADE45673AF2}"/>
              </a:ext>
            </a:extLst>
          </p:cNvPr>
          <p:cNvPicPr>
            <a:picLocks noGrp="1" noChangeAspect="1"/>
          </p:cNvPicPr>
          <p:nvPr>
            <p:ph idx="1"/>
          </p:nvPr>
        </p:nvPicPr>
        <p:blipFill>
          <a:blip r:embed="rId2"/>
          <a:stretch>
            <a:fillRect/>
          </a:stretch>
        </p:blipFill>
        <p:spPr>
          <a:xfrm>
            <a:off x="3823492" y="3801996"/>
            <a:ext cx="3424335" cy="2971114"/>
          </a:xfrm>
          <a:prstGeom prst="rect">
            <a:avLst/>
          </a:prstGeom>
        </p:spPr>
      </p:pic>
      <p:pic>
        <p:nvPicPr>
          <p:cNvPr id="5" name="Picture 4">
            <a:extLst>
              <a:ext uri="{FF2B5EF4-FFF2-40B4-BE49-F238E27FC236}">
                <a16:creationId xmlns:a16="http://schemas.microsoft.com/office/drawing/2014/main" id="{6259D319-AB47-4F41-B3B6-F79FA7913F27}"/>
              </a:ext>
            </a:extLst>
          </p:cNvPr>
          <p:cNvPicPr>
            <a:picLocks noChangeAspect="1"/>
          </p:cNvPicPr>
          <p:nvPr/>
        </p:nvPicPr>
        <p:blipFill>
          <a:blip r:embed="rId3"/>
          <a:stretch>
            <a:fillRect/>
          </a:stretch>
        </p:blipFill>
        <p:spPr>
          <a:xfrm>
            <a:off x="488608" y="2444387"/>
            <a:ext cx="3329815" cy="2556821"/>
          </a:xfrm>
          <a:prstGeom prst="rect">
            <a:avLst/>
          </a:prstGeom>
        </p:spPr>
      </p:pic>
      <p:pic>
        <p:nvPicPr>
          <p:cNvPr id="6" name="Picture 5">
            <a:extLst>
              <a:ext uri="{FF2B5EF4-FFF2-40B4-BE49-F238E27FC236}">
                <a16:creationId xmlns:a16="http://schemas.microsoft.com/office/drawing/2014/main" id="{35CA4A47-80D7-428E-BFED-015BBCE84A27}"/>
              </a:ext>
            </a:extLst>
          </p:cNvPr>
          <p:cNvPicPr>
            <a:picLocks noChangeAspect="1"/>
          </p:cNvPicPr>
          <p:nvPr/>
        </p:nvPicPr>
        <p:blipFill>
          <a:blip r:embed="rId4"/>
          <a:stretch>
            <a:fillRect/>
          </a:stretch>
        </p:blipFill>
        <p:spPr>
          <a:xfrm>
            <a:off x="-72035" y="5409086"/>
            <a:ext cx="4065538" cy="1267434"/>
          </a:xfrm>
          <a:prstGeom prst="rect">
            <a:avLst/>
          </a:prstGeom>
        </p:spPr>
      </p:pic>
      <p:pic>
        <p:nvPicPr>
          <p:cNvPr id="7" name="Picture 6">
            <a:extLst>
              <a:ext uri="{FF2B5EF4-FFF2-40B4-BE49-F238E27FC236}">
                <a16:creationId xmlns:a16="http://schemas.microsoft.com/office/drawing/2014/main" id="{6CF2A305-860E-4CC5-BC18-112447D25960}"/>
              </a:ext>
            </a:extLst>
          </p:cNvPr>
          <p:cNvPicPr>
            <a:picLocks noChangeAspect="1"/>
          </p:cNvPicPr>
          <p:nvPr/>
        </p:nvPicPr>
        <p:blipFill>
          <a:blip r:embed="rId5"/>
          <a:stretch>
            <a:fillRect/>
          </a:stretch>
        </p:blipFill>
        <p:spPr>
          <a:xfrm>
            <a:off x="8748000" y="3584629"/>
            <a:ext cx="3152458" cy="2833157"/>
          </a:xfrm>
          <a:prstGeom prst="rect">
            <a:avLst/>
          </a:prstGeom>
        </p:spPr>
      </p:pic>
      <p:pic>
        <p:nvPicPr>
          <p:cNvPr id="8" name="Picture 7">
            <a:extLst>
              <a:ext uri="{FF2B5EF4-FFF2-40B4-BE49-F238E27FC236}">
                <a16:creationId xmlns:a16="http://schemas.microsoft.com/office/drawing/2014/main" id="{3C579EBE-A1C8-4A83-97E3-68731FA5DCBE}"/>
              </a:ext>
            </a:extLst>
          </p:cNvPr>
          <p:cNvPicPr>
            <a:picLocks noChangeAspect="1"/>
          </p:cNvPicPr>
          <p:nvPr/>
        </p:nvPicPr>
        <p:blipFill>
          <a:blip r:embed="rId6"/>
          <a:stretch>
            <a:fillRect/>
          </a:stretch>
        </p:blipFill>
        <p:spPr>
          <a:xfrm>
            <a:off x="6189831" y="2373740"/>
            <a:ext cx="2558169" cy="2421778"/>
          </a:xfrm>
          <a:prstGeom prst="rect">
            <a:avLst/>
          </a:prstGeom>
        </p:spPr>
      </p:pic>
    </p:spTree>
    <p:extLst>
      <p:ext uri="{BB962C8B-B14F-4D97-AF65-F5344CB8AC3E}">
        <p14:creationId xmlns:p14="http://schemas.microsoft.com/office/powerpoint/2010/main" val="203400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E19A5B-A5D7-43FC-A763-003E0AE17778}"/>
              </a:ext>
            </a:extLst>
          </p:cNvPr>
          <p:cNvPicPr/>
          <p:nvPr/>
        </p:nvPicPr>
        <p:blipFill>
          <a:blip r:embed="rId2">
            <a:extLst>
              <a:ext uri="{28A0092B-C50C-407E-A947-70E740481C1C}">
                <a14:useLocalDpi xmlns:a14="http://schemas.microsoft.com/office/drawing/2010/main" val="0"/>
              </a:ext>
            </a:extLst>
          </a:blip>
          <a:stretch>
            <a:fillRect/>
          </a:stretch>
        </p:blipFill>
        <p:spPr>
          <a:xfrm>
            <a:off x="1278294" y="2090057"/>
            <a:ext cx="9461241" cy="6214188"/>
          </a:xfrm>
          <a:prstGeom prst="rect">
            <a:avLst/>
          </a:prstGeom>
        </p:spPr>
      </p:pic>
      <p:sp>
        <p:nvSpPr>
          <p:cNvPr id="2" name="Title 1">
            <a:extLst>
              <a:ext uri="{FF2B5EF4-FFF2-40B4-BE49-F238E27FC236}">
                <a16:creationId xmlns:a16="http://schemas.microsoft.com/office/drawing/2014/main" id="{653EE982-0B93-4B9A-AFA4-9B7C4770B51F}"/>
              </a:ext>
            </a:extLst>
          </p:cNvPr>
          <p:cNvSpPr>
            <a:spLocks noGrp="1"/>
          </p:cNvSpPr>
          <p:nvPr>
            <p:ph type="title"/>
          </p:nvPr>
        </p:nvSpPr>
        <p:spPr/>
        <p:txBody>
          <a:bodyPr/>
          <a:lstStyle/>
          <a:p>
            <a:r>
              <a:rPr lang="en-US" dirty="0"/>
              <a:t>Front View Example</a:t>
            </a:r>
          </a:p>
        </p:txBody>
      </p:sp>
    </p:spTree>
    <p:extLst>
      <p:ext uri="{BB962C8B-B14F-4D97-AF65-F5344CB8AC3E}">
        <p14:creationId xmlns:p14="http://schemas.microsoft.com/office/powerpoint/2010/main" val="2583298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CB0-8FF5-4690-AB96-C3C9E148FCA8}"/>
              </a:ext>
            </a:extLst>
          </p:cNvPr>
          <p:cNvSpPr>
            <a:spLocks noGrp="1"/>
          </p:cNvSpPr>
          <p:nvPr>
            <p:ph type="title"/>
          </p:nvPr>
        </p:nvSpPr>
        <p:spPr/>
        <p:txBody>
          <a:bodyPr/>
          <a:lstStyle/>
          <a:p>
            <a:r>
              <a:rPr lang="en-US" dirty="0"/>
              <a:t>Side View Example</a:t>
            </a:r>
          </a:p>
        </p:txBody>
      </p:sp>
      <p:pic>
        <p:nvPicPr>
          <p:cNvPr id="4" name="Picture 3">
            <a:extLst>
              <a:ext uri="{FF2B5EF4-FFF2-40B4-BE49-F238E27FC236}">
                <a16:creationId xmlns:a16="http://schemas.microsoft.com/office/drawing/2014/main" id="{2D628588-CB02-4042-9262-42BA28ADBE5F}"/>
              </a:ext>
            </a:extLst>
          </p:cNvPr>
          <p:cNvPicPr/>
          <p:nvPr/>
        </p:nvPicPr>
        <p:blipFill>
          <a:blip r:embed="rId2">
            <a:extLst>
              <a:ext uri="{28A0092B-C50C-407E-A947-70E740481C1C}">
                <a14:useLocalDpi xmlns:a14="http://schemas.microsoft.com/office/drawing/2010/main" val="0"/>
              </a:ext>
            </a:extLst>
          </a:blip>
          <a:stretch>
            <a:fillRect/>
          </a:stretch>
        </p:blipFill>
        <p:spPr>
          <a:xfrm>
            <a:off x="1464937" y="2052735"/>
            <a:ext cx="8761413" cy="6258383"/>
          </a:xfrm>
          <a:prstGeom prst="rect">
            <a:avLst/>
          </a:prstGeom>
        </p:spPr>
      </p:pic>
    </p:spTree>
    <p:extLst>
      <p:ext uri="{BB962C8B-B14F-4D97-AF65-F5344CB8AC3E}">
        <p14:creationId xmlns:p14="http://schemas.microsoft.com/office/powerpoint/2010/main" val="307551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B083-749F-4300-ACB0-EDE014D83654}"/>
              </a:ext>
            </a:extLst>
          </p:cNvPr>
          <p:cNvSpPr>
            <a:spLocks noGrp="1"/>
          </p:cNvSpPr>
          <p:nvPr>
            <p:ph type="title"/>
          </p:nvPr>
        </p:nvSpPr>
        <p:spPr/>
        <p:txBody>
          <a:bodyPr/>
          <a:lstStyle/>
          <a:p>
            <a:r>
              <a:rPr lang="en-US" dirty="0"/>
              <a:t>Top View Example</a:t>
            </a:r>
          </a:p>
        </p:txBody>
      </p:sp>
      <p:pic>
        <p:nvPicPr>
          <p:cNvPr id="4" name="Picture 3">
            <a:extLst>
              <a:ext uri="{FF2B5EF4-FFF2-40B4-BE49-F238E27FC236}">
                <a16:creationId xmlns:a16="http://schemas.microsoft.com/office/drawing/2014/main" id="{BE906747-E251-4C23-A83F-72582F57FF45}"/>
              </a:ext>
            </a:extLst>
          </p:cNvPr>
          <p:cNvPicPr/>
          <p:nvPr/>
        </p:nvPicPr>
        <p:blipFill>
          <a:blip r:embed="rId2">
            <a:extLst>
              <a:ext uri="{28A0092B-C50C-407E-A947-70E740481C1C}">
                <a14:useLocalDpi xmlns:a14="http://schemas.microsoft.com/office/drawing/2010/main" val="0"/>
              </a:ext>
            </a:extLst>
          </a:blip>
          <a:stretch>
            <a:fillRect/>
          </a:stretch>
        </p:blipFill>
        <p:spPr>
          <a:xfrm>
            <a:off x="1511826" y="2080727"/>
            <a:ext cx="9168348" cy="5985626"/>
          </a:xfrm>
          <a:prstGeom prst="rect">
            <a:avLst/>
          </a:prstGeom>
        </p:spPr>
      </p:pic>
    </p:spTree>
    <p:extLst>
      <p:ext uri="{BB962C8B-B14F-4D97-AF65-F5344CB8AC3E}">
        <p14:creationId xmlns:p14="http://schemas.microsoft.com/office/powerpoint/2010/main" val="344881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86A5-C0E4-433D-B1F2-5B47711D5B9F}"/>
              </a:ext>
            </a:extLst>
          </p:cNvPr>
          <p:cNvSpPr>
            <a:spLocks noGrp="1"/>
          </p:cNvSpPr>
          <p:nvPr>
            <p:ph type="title"/>
          </p:nvPr>
        </p:nvSpPr>
        <p:spPr/>
        <p:txBody>
          <a:bodyPr/>
          <a:lstStyle/>
          <a:p>
            <a:r>
              <a:rPr lang="en-US" dirty="0"/>
              <a:t>Rear View Example</a:t>
            </a:r>
          </a:p>
        </p:txBody>
      </p:sp>
      <p:pic>
        <p:nvPicPr>
          <p:cNvPr id="4" name="Picture 3">
            <a:extLst>
              <a:ext uri="{FF2B5EF4-FFF2-40B4-BE49-F238E27FC236}">
                <a16:creationId xmlns:a16="http://schemas.microsoft.com/office/drawing/2014/main" id="{6996DD22-3B42-4458-AD81-D60E36B70B4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25541" y="2015412"/>
            <a:ext cx="9593911" cy="5931537"/>
          </a:xfrm>
          <a:prstGeom prst="rect">
            <a:avLst/>
          </a:prstGeom>
        </p:spPr>
      </p:pic>
    </p:spTree>
    <p:extLst>
      <p:ext uri="{BB962C8B-B14F-4D97-AF65-F5344CB8AC3E}">
        <p14:creationId xmlns:p14="http://schemas.microsoft.com/office/powerpoint/2010/main" val="186656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2C06-2FDD-4B4E-A85F-36AA899DB6EC}"/>
              </a:ext>
            </a:extLst>
          </p:cNvPr>
          <p:cNvSpPr>
            <a:spLocks noGrp="1"/>
          </p:cNvSpPr>
          <p:nvPr>
            <p:ph type="ctrTitle"/>
          </p:nvPr>
        </p:nvSpPr>
        <p:spPr/>
        <p:txBody>
          <a:bodyPr/>
          <a:lstStyle/>
          <a:p>
            <a:r>
              <a:rPr lang="en-US" dirty="0"/>
              <a:t>Wiring Diagrams / Schematics</a:t>
            </a:r>
          </a:p>
        </p:txBody>
      </p:sp>
      <p:sp>
        <p:nvSpPr>
          <p:cNvPr id="3" name="Subtitle 2">
            <a:extLst>
              <a:ext uri="{FF2B5EF4-FFF2-40B4-BE49-F238E27FC236}">
                <a16:creationId xmlns:a16="http://schemas.microsoft.com/office/drawing/2014/main" id="{3260A9BC-6BFC-4197-9DD7-F4FF1C312FF1}"/>
              </a:ext>
            </a:extLst>
          </p:cNvPr>
          <p:cNvSpPr>
            <a:spLocks noGrp="1"/>
          </p:cNvSpPr>
          <p:nvPr>
            <p:ph type="subTitle" idx="1"/>
          </p:nvPr>
        </p:nvSpPr>
        <p:spPr/>
        <p:txBody>
          <a:bodyPr/>
          <a:lstStyle/>
          <a:p>
            <a:r>
              <a:rPr lang="en-US" dirty="0"/>
              <a:t>Keeping everyone safe and knowledgeable</a:t>
            </a:r>
          </a:p>
        </p:txBody>
      </p:sp>
    </p:spTree>
    <p:extLst>
      <p:ext uri="{BB962C8B-B14F-4D97-AF65-F5344CB8AC3E}">
        <p14:creationId xmlns:p14="http://schemas.microsoft.com/office/powerpoint/2010/main" val="35660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A32AD-8D24-E735-626E-A613FDE25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9EC09-2201-3275-825B-1D0E3E11CE4E}"/>
              </a:ext>
            </a:extLst>
          </p:cNvPr>
          <p:cNvSpPr>
            <a:spLocks noGrp="1"/>
          </p:cNvSpPr>
          <p:nvPr>
            <p:ph type="title"/>
          </p:nvPr>
        </p:nvSpPr>
        <p:spPr/>
        <p:txBody>
          <a:bodyPr/>
          <a:lstStyle/>
          <a:p>
            <a:r>
              <a:rPr lang="en-US" dirty="0"/>
              <a:t>Wiring Diagram vs. </a:t>
            </a:r>
            <a:r>
              <a:rPr lang="en-US" b="1" u="sng" dirty="0"/>
              <a:t>Wiring Schematic</a:t>
            </a:r>
          </a:p>
        </p:txBody>
      </p:sp>
      <p:sp>
        <p:nvSpPr>
          <p:cNvPr id="5" name="Content Placeholder 4">
            <a:extLst>
              <a:ext uri="{FF2B5EF4-FFF2-40B4-BE49-F238E27FC236}">
                <a16:creationId xmlns:a16="http://schemas.microsoft.com/office/drawing/2014/main" id="{B61CDBEB-0F11-E4B8-6C21-173AC9AE0B8D}"/>
              </a:ext>
            </a:extLst>
          </p:cNvPr>
          <p:cNvSpPr>
            <a:spLocks noGrp="1"/>
          </p:cNvSpPr>
          <p:nvPr>
            <p:ph idx="1"/>
          </p:nvPr>
        </p:nvSpPr>
        <p:spPr>
          <a:xfrm>
            <a:off x="1154954" y="2603500"/>
            <a:ext cx="9780524" cy="3676002"/>
          </a:xfrm>
        </p:spPr>
        <p:txBody>
          <a:bodyPr>
            <a:noAutofit/>
          </a:bodyPr>
          <a:lstStyle/>
          <a:p>
            <a:r>
              <a:rPr lang="en-US" sz="2800" b="1" i="0" dirty="0">
                <a:solidFill>
                  <a:srgbClr val="444444"/>
                </a:solidFill>
                <a:effectLst/>
                <a:latin typeface="Segoe UI" panose="020B0502040204020203" pitchFamily="34" charset="0"/>
                <a:cs typeface="Segoe UI" panose="020B0502040204020203" pitchFamily="34" charset="0"/>
              </a:rPr>
              <a:t>A </a:t>
            </a:r>
            <a:r>
              <a:rPr lang="en-US" sz="2800" b="1" i="0" u="sng" dirty="0">
                <a:solidFill>
                  <a:srgbClr val="444444"/>
                </a:solidFill>
                <a:effectLst/>
                <a:latin typeface="Segoe UI" panose="020B0502040204020203" pitchFamily="34" charset="0"/>
                <a:cs typeface="Segoe UI" panose="020B0502040204020203" pitchFamily="34" charset="0"/>
              </a:rPr>
              <a:t>schematic</a:t>
            </a:r>
            <a:r>
              <a:rPr lang="en-US" sz="2800" b="1" i="0" dirty="0">
                <a:solidFill>
                  <a:srgbClr val="444444"/>
                </a:solidFill>
                <a:effectLst/>
                <a:latin typeface="Segoe UI" panose="020B0502040204020203" pitchFamily="34" charset="0"/>
                <a:cs typeface="Segoe UI" panose="020B0502040204020203" pitchFamily="34" charset="0"/>
              </a:rPr>
              <a:t> is a more </a:t>
            </a:r>
            <a:r>
              <a:rPr lang="en-US" sz="2800" b="1" i="1" dirty="0">
                <a:solidFill>
                  <a:srgbClr val="444444"/>
                </a:solidFill>
                <a:effectLst/>
                <a:latin typeface="Segoe UI" panose="020B0502040204020203" pitchFamily="34" charset="0"/>
                <a:cs typeface="Segoe UI" panose="020B0502040204020203" pitchFamily="34" charset="0"/>
              </a:rPr>
              <a:t>abstract representation of an electrical system</a:t>
            </a:r>
            <a:r>
              <a:rPr lang="en-US" sz="2800" b="1" i="0" dirty="0">
                <a:solidFill>
                  <a:srgbClr val="444444"/>
                </a:solidFill>
                <a:effectLst/>
                <a:latin typeface="Segoe UI" panose="020B0502040204020203" pitchFamily="34" charset="0"/>
                <a:cs typeface="Segoe UI" panose="020B0502040204020203" pitchFamily="34" charset="0"/>
              </a:rPr>
              <a:t>. It presents an electrical circuit’s </a:t>
            </a:r>
            <a:r>
              <a:rPr lang="en-US" sz="2800" b="1" i="1" dirty="0">
                <a:solidFill>
                  <a:srgbClr val="444444"/>
                </a:solidFill>
                <a:effectLst/>
                <a:latin typeface="Segoe UI" panose="020B0502040204020203" pitchFamily="34" charset="0"/>
                <a:cs typeface="Segoe UI" panose="020B0502040204020203" pitchFamily="34" charset="0"/>
              </a:rPr>
              <a:t>components and their respective connections in an easy-to-read visual format</a:t>
            </a:r>
            <a:r>
              <a:rPr lang="en-US" sz="2800" b="1" i="0" dirty="0">
                <a:solidFill>
                  <a:srgbClr val="444444"/>
                </a:solidFill>
                <a:effectLst/>
                <a:latin typeface="Segoe UI" panose="020B0502040204020203" pitchFamily="34" charset="0"/>
                <a:cs typeface="Segoe UI" panose="020B0502040204020203" pitchFamily="34" charset="0"/>
              </a:rPr>
              <a:t>. A schematic </a:t>
            </a:r>
            <a:r>
              <a:rPr lang="en-US" sz="2800" b="1" i="1" dirty="0">
                <a:solidFill>
                  <a:srgbClr val="444444"/>
                </a:solidFill>
                <a:effectLst/>
                <a:latin typeface="Segoe UI" panose="020B0502040204020203" pitchFamily="34" charset="0"/>
                <a:cs typeface="Segoe UI" panose="020B0502040204020203" pitchFamily="34" charset="0"/>
              </a:rPr>
              <a:t>doesn’t contain details about the wires’ physical location or measurements</a:t>
            </a:r>
            <a:r>
              <a:rPr lang="en-US" sz="2800" b="1" i="0" dirty="0">
                <a:solidFill>
                  <a:srgbClr val="444444"/>
                </a:solidFill>
                <a:effectLst/>
                <a:latin typeface="Segoe UI" panose="020B0502040204020203" pitchFamily="34" charset="0"/>
                <a:cs typeface="Segoe UI" panose="020B0502040204020203" pitchFamily="34" charset="0"/>
              </a:rPr>
              <a:t> - it just provides an </a:t>
            </a:r>
            <a:r>
              <a:rPr lang="en-US" sz="2800" b="1" i="1" dirty="0">
                <a:solidFill>
                  <a:srgbClr val="444444"/>
                </a:solidFill>
                <a:effectLst/>
                <a:latin typeface="Segoe UI" panose="020B0502040204020203" pitchFamily="34" charset="0"/>
                <a:cs typeface="Segoe UI" panose="020B0502040204020203" pitchFamily="34" charset="0"/>
              </a:rPr>
              <a:t>overview</a:t>
            </a:r>
            <a:r>
              <a:rPr lang="en-US" sz="2800" b="1" i="0" dirty="0">
                <a:solidFill>
                  <a:srgbClr val="444444"/>
                </a:solidFill>
                <a:effectLst/>
                <a:latin typeface="Segoe UI" panose="020B0502040204020203" pitchFamily="34" charset="0"/>
                <a:cs typeface="Segoe UI" panose="020B0502040204020203" pitchFamily="34" charset="0"/>
              </a:rPr>
              <a:t> of the system’s components and how they interact.</a:t>
            </a:r>
            <a:endParaRPr lang="en-US" sz="2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6225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296008"/>
          </a:xfrm>
        </p:spPr>
        <p:txBody>
          <a:bodyPr/>
          <a:lstStyle/>
          <a:p>
            <a:pPr algn="ctr"/>
            <a:r>
              <a:rPr lang="en-US" dirty="0"/>
              <a:t>Lessons Learned</a:t>
            </a:r>
          </a:p>
        </p:txBody>
      </p:sp>
      <p:sp>
        <p:nvSpPr>
          <p:cNvPr id="3" name="Subtitle 2"/>
          <p:cNvSpPr>
            <a:spLocks noGrp="1"/>
          </p:cNvSpPr>
          <p:nvPr>
            <p:ph type="subTitle" idx="1"/>
          </p:nvPr>
        </p:nvSpPr>
        <p:spPr>
          <a:xfrm>
            <a:off x="419878" y="4777380"/>
            <a:ext cx="11327363" cy="861420"/>
          </a:xfrm>
        </p:spPr>
        <p:txBody>
          <a:bodyPr/>
          <a:lstStyle/>
          <a:p>
            <a:pPr algn="ctr"/>
            <a:endParaRPr lang="en-US" dirty="0"/>
          </a:p>
        </p:txBody>
      </p:sp>
    </p:spTree>
    <p:extLst>
      <p:ext uri="{BB962C8B-B14F-4D97-AF65-F5344CB8AC3E}">
        <p14:creationId xmlns:p14="http://schemas.microsoft.com/office/powerpoint/2010/main" val="79896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05D0-6808-5F00-7DC6-E034DE251D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1E938-3185-5C1C-8ACE-72A97DF5CDDC}"/>
              </a:ext>
            </a:extLst>
          </p:cNvPr>
          <p:cNvSpPr>
            <a:spLocks noGrp="1"/>
          </p:cNvSpPr>
          <p:nvPr>
            <p:ph type="title"/>
          </p:nvPr>
        </p:nvSpPr>
        <p:spPr/>
        <p:txBody>
          <a:bodyPr/>
          <a:lstStyle/>
          <a:p>
            <a:r>
              <a:rPr lang="en-US" dirty="0"/>
              <a:t>Sample Wiring Schematic</a:t>
            </a:r>
          </a:p>
        </p:txBody>
      </p:sp>
      <p:pic>
        <p:nvPicPr>
          <p:cNvPr id="1026" name="Picture 2">
            <a:extLst>
              <a:ext uri="{FF2B5EF4-FFF2-40B4-BE49-F238E27FC236}">
                <a16:creationId xmlns:a16="http://schemas.microsoft.com/office/drawing/2014/main" id="{2EF847A5-1ACD-176F-F191-3DE383B9C6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897" y="2264746"/>
            <a:ext cx="5965157" cy="4210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C01D533-BC66-1857-8388-9BA76ACB2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21" y="2341985"/>
            <a:ext cx="5040282" cy="3984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7821CD4-5710-0E73-F18B-7BA47E7C0A02}"/>
              </a:ext>
            </a:extLst>
          </p:cNvPr>
          <p:cNvPicPr>
            <a:picLocks noChangeAspect="1"/>
          </p:cNvPicPr>
          <p:nvPr/>
        </p:nvPicPr>
        <p:blipFill>
          <a:blip r:embed="rId4"/>
          <a:stretch>
            <a:fillRect/>
          </a:stretch>
        </p:blipFill>
        <p:spPr>
          <a:xfrm>
            <a:off x="7697579" y="681065"/>
            <a:ext cx="1362446" cy="1264590"/>
          </a:xfrm>
          <a:prstGeom prst="rect">
            <a:avLst/>
          </a:prstGeom>
        </p:spPr>
      </p:pic>
    </p:spTree>
    <p:extLst>
      <p:ext uri="{BB962C8B-B14F-4D97-AF65-F5344CB8AC3E}">
        <p14:creationId xmlns:p14="http://schemas.microsoft.com/office/powerpoint/2010/main" val="278945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E178-1C30-4896-ACBE-5E0B32224D73}"/>
              </a:ext>
            </a:extLst>
          </p:cNvPr>
          <p:cNvSpPr>
            <a:spLocks noGrp="1"/>
          </p:cNvSpPr>
          <p:nvPr>
            <p:ph type="title"/>
          </p:nvPr>
        </p:nvSpPr>
        <p:spPr/>
        <p:txBody>
          <a:bodyPr/>
          <a:lstStyle/>
          <a:p>
            <a:r>
              <a:rPr lang="en-US" b="1" u="sng" dirty="0"/>
              <a:t>Wiring Diagram </a:t>
            </a:r>
            <a:r>
              <a:rPr lang="en-US" dirty="0"/>
              <a:t>vs. Wiring Schematic</a:t>
            </a:r>
          </a:p>
        </p:txBody>
      </p:sp>
      <p:sp>
        <p:nvSpPr>
          <p:cNvPr id="5" name="Content Placeholder 4">
            <a:extLst>
              <a:ext uri="{FF2B5EF4-FFF2-40B4-BE49-F238E27FC236}">
                <a16:creationId xmlns:a16="http://schemas.microsoft.com/office/drawing/2014/main" id="{8A45260A-2B39-2E16-94B6-32E6220D09BF}"/>
              </a:ext>
            </a:extLst>
          </p:cNvPr>
          <p:cNvSpPr>
            <a:spLocks noGrp="1"/>
          </p:cNvSpPr>
          <p:nvPr>
            <p:ph idx="1"/>
          </p:nvPr>
        </p:nvSpPr>
        <p:spPr>
          <a:xfrm>
            <a:off x="1154954" y="2603500"/>
            <a:ext cx="9780524" cy="3676002"/>
          </a:xfrm>
        </p:spPr>
        <p:txBody>
          <a:bodyPr>
            <a:noAutofit/>
          </a:bodyPr>
          <a:lstStyle/>
          <a:p>
            <a:r>
              <a:rPr lang="en-US" sz="2600" b="1" i="0" dirty="0">
                <a:solidFill>
                  <a:srgbClr val="444444"/>
                </a:solidFill>
                <a:effectLst/>
                <a:latin typeface="Segoe UI" panose="020B0502040204020203" pitchFamily="34" charset="0"/>
                <a:cs typeface="Segoe UI" panose="020B0502040204020203" pitchFamily="34" charset="0"/>
              </a:rPr>
              <a:t>A </a:t>
            </a:r>
            <a:r>
              <a:rPr lang="en-US" sz="2600" b="1" i="0" u="sng" dirty="0">
                <a:solidFill>
                  <a:srgbClr val="444444"/>
                </a:solidFill>
                <a:effectLst/>
                <a:latin typeface="Segoe UI" panose="020B0502040204020203" pitchFamily="34" charset="0"/>
                <a:cs typeface="Segoe UI" panose="020B0502040204020203" pitchFamily="34" charset="0"/>
              </a:rPr>
              <a:t>wiring diagram </a:t>
            </a:r>
            <a:r>
              <a:rPr lang="en-US" sz="2600" b="1" i="0" dirty="0">
                <a:solidFill>
                  <a:srgbClr val="444444"/>
                </a:solidFill>
                <a:effectLst/>
                <a:latin typeface="Segoe UI" panose="020B0502040204020203" pitchFamily="34" charset="0"/>
                <a:cs typeface="Segoe UI" panose="020B0502040204020203" pitchFamily="34" charset="0"/>
              </a:rPr>
              <a:t>is a </a:t>
            </a:r>
            <a:r>
              <a:rPr lang="en-US" sz="2600" b="1" i="1" dirty="0">
                <a:solidFill>
                  <a:srgbClr val="444444"/>
                </a:solidFill>
                <a:effectLst/>
                <a:latin typeface="Segoe UI" panose="020B0502040204020203" pitchFamily="34" charset="0"/>
                <a:cs typeface="Segoe UI" panose="020B0502040204020203" pitchFamily="34" charset="0"/>
              </a:rPr>
              <a:t>visual representation </a:t>
            </a:r>
            <a:r>
              <a:rPr lang="en-US" sz="2600" b="1" i="0" dirty="0">
                <a:solidFill>
                  <a:srgbClr val="444444"/>
                </a:solidFill>
                <a:effectLst/>
                <a:latin typeface="Segoe UI" panose="020B0502040204020203" pitchFamily="34" charset="0"/>
                <a:cs typeface="Segoe UI" panose="020B0502040204020203" pitchFamily="34" charset="0"/>
              </a:rPr>
              <a:t>of the physical connections of the wires in a system. It’s helpful for troubleshooting and understanding the overall structure of an electrical system. A wiring diagram provides a </a:t>
            </a:r>
            <a:r>
              <a:rPr lang="en-US" sz="2600" b="1" i="1" dirty="0">
                <a:solidFill>
                  <a:srgbClr val="444444"/>
                </a:solidFill>
                <a:effectLst/>
                <a:latin typeface="Segoe UI" panose="020B0502040204020203" pitchFamily="34" charset="0"/>
                <a:cs typeface="Segoe UI" panose="020B0502040204020203" pitchFamily="34" charset="0"/>
              </a:rPr>
              <a:t>detailed description of how one wire interacts with another and which components are connected to the wires</a:t>
            </a:r>
            <a:r>
              <a:rPr lang="en-US" sz="2600" b="1" i="0" dirty="0">
                <a:solidFill>
                  <a:srgbClr val="444444"/>
                </a:solidFill>
                <a:effectLst/>
                <a:latin typeface="Segoe UI" panose="020B0502040204020203" pitchFamily="34" charset="0"/>
                <a:cs typeface="Segoe UI" panose="020B0502040204020203" pitchFamily="34" charset="0"/>
              </a:rPr>
              <a:t>. It usually </a:t>
            </a:r>
            <a:r>
              <a:rPr lang="en-US" sz="2600" b="1" i="1" dirty="0">
                <a:solidFill>
                  <a:srgbClr val="444444"/>
                </a:solidFill>
                <a:effectLst/>
                <a:latin typeface="Segoe UI" panose="020B0502040204020203" pitchFamily="34" charset="0"/>
                <a:cs typeface="Segoe UI" panose="020B0502040204020203" pitchFamily="34" charset="0"/>
              </a:rPr>
              <a:t>includes detailed illustrations that display how each component interacts with wires and other elements</a:t>
            </a:r>
            <a:r>
              <a:rPr lang="en-US" sz="2600" b="1" i="0" dirty="0">
                <a:solidFill>
                  <a:srgbClr val="444444"/>
                </a:solidFill>
                <a:effectLst/>
                <a:latin typeface="Segoe UI" panose="020B0502040204020203" pitchFamily="34" charset="0"/>
                <a:cs typeface="Segoe UI" panose="020B0502040204020203" pitchFamily="34" charset="0"/>
              </a:rPr>
              <a:t>.</a:t>
            </a:r>
            <a:endParaRPr lang="en-US" sz="2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4983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BD520-42C3-F4D4-C9DF-8186C16BD5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865BC-B97E-5AD8-396C-AFF7C65CF76A}"/>
              </a:ext>
            </a:extLst>
          </p:cNvPr>
          <p:cNvSpPr>
            <a:spLocks noGrp="1"/>
          </p:cNvSpPr>
          <p:nvPr>
            <p:ph type="title"/>
          </p:nvPr>
        </p:nvSpPr>
        <p:spPr/>
        <p:txBody>
          <a:bodyPr/>
          <a:lstStyle/>
          <a:p>
            <a:r>
              <a:rPr lang="en-US" dirty="0"/>
              <a:t>Sample Low Voltage Wiring Diagram</a:t>
            </a:r>
          </a:p>
        </p:txBody>
      </p:sp>
      <p:pic>
        <p:nvPicPr>
          <p:cNvPr id="4" name="Content Placeholder 3">
            <a:extLst>
              <a:ext uri="{FF2B5EF4-FFF2-40B4-BE49-F238E27FC236}">
                <a16:creationId xmlns:a16="http://schemas.microsoft.com/office/drawing/2014/main" id="{B19DB92F-ECA6-7EF8-D3A9-73A96233CD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68" y="1828801"/>
            <a:ext cx="11346025" cy="4873460"/>
          </a:xfrm>
          <a:prstGeom prst="rect">
            <a:avLst/>
          </a:prstGeom>
        </p:spPr>
      </p:pic>
    </p:spTree>
    <p:extLst>
      <p:ext uri="{BB962C8B-B14F-4D97-AF65-F5344CB8AC3E}">
        <p14:creationId xmlns:p14="http://schemas.microsoft.com/office/powerpoint/2010/main" val="3331903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E178-1C30-4896-ACBE-5E0B32224D73}"/>
              </a:ext>
            </a:extLst>
          </p:cNvPr>
          <p:cNvSpPr>
            <a:spLocks noGrp="1"/>
          </p:cNvSpPr>
          <p:nvPr>
            <p:ph type="title"/>
          </p:nvPr>
        </p:nvSpPr>
        <p:spPr/>
        <p:txBody>
          <a:bodyPr/>
          <a:lstStyle/>
          <a:p>
            <a:r>
              <a:rPr lang="en-US" dirty="0"/>
              <a:t>Sample Low Voltage Wiring Diagram</a:t>
            </a:r>
          </a:p>
        </p:txBody>
      </p:sp>
      <p:pic>
        <p:nvPicPr>
          <p:cNvPr id="5" name="Content Placeholder 4"/>
          <p:cNvPicPr>
            <a:picLocks noGrp="1" noChangeAspect="1"/>
          </p:cNvPicPr>
          <p:nvPr>
            <p:ph idx="1"/>
          </p:nvPr>
        </p:nvPicPr>
        <p:blipFill>
          <a:blip r:embed="rId2"/>
          <a:stretch>
            <a:fillRect/>
          </a:stretch>
        </p:blipFill>
        <p:spPr>
          <a:xfrm>
            <a:off x="1465217" y="1866121"/>
            <a:ext cx="8341256" cy="4971747"/>
          </a:xfrm>
          <a:prstGeom prst="rect">
            <a:avLst/>
          </a:prstGeom>
        </p:spPr>
      </p:pic>
    </p:spTree>
    <p:extLst>
      <p:ext uri="{BB962C8B-B14F-4D97-AF65-F5344CB8AC3E}">
        <p14:creationId xmlns:p14="http://schemas.microsoft.com/office/powerpoint/2010/main" val="16334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CE83-EB84-43BF-80B4-F7325C7CCFA1}"/>
              </a:ext>
            </a:extLst>
          </p:cNvPr>
          <p:cNvSpPr>
            <a:spLocks noGrp="1"/>
          </p:cNvSpPr>
          <p:nvPr>
            <p:ph type="title"/>
          </p:nvPr>
        </p:nvSpPr>
        <p:spPr/>
        <p:txBody>
          <a:bodyPr/>
          <a:lstStyle/>
          <a:p>
            <a:r>
              <a:rPr lang="en-US" dirty="0"/>
              <a:t>Sample High Voltage Wiring Diagram</a:t>
            </a:r>
          </a:p>
        </p:txBody>
      </p:sp>
      <p:pic>
        <p:nvPicPr>
          <p:cNvPr id="4" name="Content Placeholder 3">
            <a:extLst>
              <a:ext uri="{FF2B5EF4-FFF2-40B4-BE49-F238E27FC236}">
                <a16:creationId xmlns:a16="http://schemas.microsoft.com/office/drawing/2014/main" id="{C6E71F03-9B74-4567-9B01-60684061E9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584" y="1680632"/>
            <a:ext cx="10153506" cy="5076742"/>
          </a:xfrm>
          <a:prstGeom prst="rect">
            <a:avLst/>
          </a:prstGeom>
        </p:spPr>
      </p:pic>
    </p:spTree>
    <p:extLst>
      <p:ext uri="{BB962C8B-B14F-4D97-AF65-F5344CB8AC3E}">
        <p14:creationId xmlns:p14="http://schemas.microsoft.com/office/powerpoint/2010/main" val="3706451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CE83-EB84-43BF-80B4-F7325C7CCFA1}"/>
              </a:ext>
            </a:extLst>
          </p:cNvPr>
          <p:cNvSpPr>
            <a:spLocks noGrp="1"/>
          </p:cNvSpPr>
          <p:nvPr>
            <p:ph type="title"/>
          </p:nvPr>
        </p:nvSpPr>
        <p:spPr/>
        <p:txBody>
          <a:bodyPr/>
          <a:lstStyle/>
          <a:p>
            <a:r>
              <a:rPr lang="en-US" dirty="0"/>
              <a:t>Sample High Voltage Wiring Diagram</a:t>
            </a:r>
          </a:p>
        </p:txBody>
      </p:sp>
      <p:sp>
        <p:nvSpPr>
          <p:cNvPr id="3" name="Content Placeholder 2"/>
          <p:cNvSpPr>
            <a:spLocks noGrp="1"/>
          </p:cNvSpPr>
          <p:nvPr>
            <p:ph idx="1"/>
          </p:nvPr>
        </p:nvSpPr>
        <p:spPr/>
        <p:txBody>
          <a:bodyPr/>
          <a:lstStyle/>
          <a:p>
            <a:endParaRPr lang="en-US"/>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465" y="1829077"/>
            <a:ext cx="10487608" cy="488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75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529543"/>
            <a:ext cx="9855167" cy="2911828"/>
          </a:xfrm>
        </p:spPr>
        <p:txBody>
          <a:bodyPr/>
          <a:lstStyle/>
          <a:p>
            <a:pPr algn="ctr"/>
            <a:r>
              <a:rPr lang="en-US" dirty="0"/>
              <a:t>Thank you!</a:t>
            </a:r>
            <a:br>
              <a:rPr lang="en-US" dirty="0"/>
            </a:br>
            <a:br>
              <a:rPr lang="en-US" dirty="0"/>
            </a:br>
            <a:r>
              <a:rPr lang="en-US" dirty="0"/>
              <a:t>Questions/Comments?</a:t>
            </a:r>
          </a:p>
        </p:txBody>
      </p:sp>
      <p:sp>
        <p:nvSpPr>
          <p:cNvPr id="3" name="Subtitle 2"/>
          <p:cNvSpPr>
            <a:spLocks noGrp="1"/>
          </p:cNvSpPr>
          <p:nvPr>
            <p:ph type="subTitle" idx="1"/>
          </p:nvPr>
        </p:nvSpPr>
        <p:spPr>
          <a:xfrm>
            <a:off x="419878" y="4777380"/>
            <a:ext cx="11327363" cy="861420"/>
          </a:xfrm>
        </p:spPr>
        <p:txBody>
          <a:bodyPr/>
          <a:lstStyle/>
          <a:p>
            <a:pPr algn="ctr"/>
            <a:r>
              <a:rPr lang="en-US" dirty="0"/>
              <a:t>Contact Info:</a:t>
            </a:r>
          </a:p>
          <a:p>
            <a:pPr algn="ctr"/>
            <a:r>
              <a:rPr lang="en-US" dirty="0"/>
              <a:t>Brian Coleman – 606.923.9444 – coleman.briank@gmail.com </a:t>
            </a:r>
          </a:p>
        </p:txBody>
      </p:sp>
    </p:spTree>
    <p:extLst>
      <p:ext uri="{BB962C8B-B14F-4D97-AF65-F5344CB8AC3E}">
        <p14:creationId xmlns:p14="http://schemas.microsoft.com/office/powerpoint/2010/main" val="4226115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597159"/>
            <a:ext cx="11178073" cy="1280108"/>
          </a:xfrm>
        </p:spPr>
        <p:txBody>
          <a:bodyPr/>
          <a:lstStyle/>
          <a:p>
            <a:pPr algn="ctr"/>
            <a:r>
              <a:rPr lang="en-US" sz="3200" dirty="0"/>
              <a:t>Poor/No Mechanical Drawings Result in…</a:t>
            </a:r>
          </a:p>
        </p:txBody>
      </p:sp>
      <p:sp>
        <p:nvSpPr>
          <p:cNvPr id="3" name="Content Placeholder 2"/>
          <p:cNvSpPr>
            <a:spLocks noGrp="1"/>
          </p:cNvSpPr>
          <p:nvPr>
            <p:ph idx="1"/>
          </p:nvPr>
        </p:nvSpPr>
        <p:spPr>
          <a:xfrm>
            <a:off x="1154954" y="2603500"/>
            <a:ext cx="10265715" cy="3416300"/>
          </a:xfrm>
        </p:spPr>
        <p:txBody>
          <a:bodyPr>
            <a:normAutofit/>
          </a:bodyPr>
          <a:lstStyle/>
          <a:p>
            <a:r>
              <a:rPr lang="en-US" sz="2400" b="1" dirty="0"/>
              <a:t>Constantly in a “build-rebuild” cycle.</a:t>
            </a:r>
          </a:p>
          <a:p>
            <a:r>
              <a:rPr lang="en-US" sz="2400" b="1" dirty="0"/>
              <a:t>Significant increase in frustration level for all.</a:t>
            </a:r>
          </a:p>
          <a:p>
            <a:r>
              <a:rPr lang="en-US" sz="2400" b="1" dirty="0"/>
              <a:t>Significant loss of time and resources.</a:t>
            </a:r>
          </a:p>
          <a:p>
            <a:r>
              <a:rPr lang="en-US" sz="2400" b="1" dirty="0"/>
              <a:t>Many very late nights/mornings!</a:t>
            </a:r>
          </a:p>
          <a:p>
            <a:r>
              <a:rPr lang="en-US" sz="2400" b="1" dirty="0"/>
              <a:t>Reduction in quality.</a:t>
            </a:r>
          </a:p>
          <a:p>
            <a:r>
              <a:rPr lang="en-US" sz="2400" b="1" dirty="0"/>
              <a:t>Etc. Etc. </a:t>
            </a:r>
            <a:r>
              <a:rPr lang="en-US" sz="2400" b="1" dirty="0" err="1"/>
              <a:t>Etc</a:t>
            </a:r>
            <a:r>
              <a:rPr lang="en-US" sz="2400" b="1" dirty="0"/>
              <a:t>…………………</a:t>
            </a:r>
          </a:p>
          <a:p>
            <a:pPr marL="0" indent="0">
              <a:buNone/>
            </a:pPr>
            <a:r>
              <a:rPr lang="en-US" sz="2400" b="1" dirty="0"/>
              <a:t> ***…extremely poor efficiency!***</a:t>
            </a:r>
          </a:p>
          <a:p>
            <a:pPr marL="0" indent="0">
              <a:buNone/>
            </a:pPr>
            <a:endParaRPr lang="en-US" sz="2400" b="1" dirty="0"/>
          </a:p>
        </p:txBody>
      </p:sp>
      <p:pic>
        <p:nvPicPr>
          <p:cNvPr id="5" name="Picture 4">
            <a:extLst>
              <a:ext uri="{FF2B5EF4-FFF2-40B4-BE49-F238E27FC236}">
                <a16:creationId xmlns:a16="http://schemas.microsoft.com/office/drawing/2014/main" id="{49314558-6083-5B9C-A862-A80329BEEFAC}"/>
              </a:ext>
            </a:extLst>
          </p:cNvPr>
          <p:cNvPicPr>
            <a:picLocks noChangeAspect="1"/>
          </p:cNvPicPr>
          <p:nvPr/>
        </p:nvPicPr>
        <p:blipFill>
          <a:blip r:embed="rId2"/>
          <a:stretch>
            <a:fillRect/>
          </a:stretch>
        </p:blipFill>
        <p:spPr>
          <a:xfrm>
            <a:off x="6624828" y="4525347"/>
            <a:ext cx="5763114" cy="2212166"/>
          </a:xfrm>
          <a:prstGeom prst="rect">
            <a:avLst/>
          </a:prstGeom>
        </p:spPr>
      </p:pic>
    </p:spTree>
    <p:extLst>
      <p:ext uri="{BB962C8B-B14F-4D97-AF65-F5344CB8AC3E}">
        <p14:creationId xmlns:p14="http://schemas.microsoft.com/office/powerpoint/2010/main" val="406930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267340" cy="706964"/>
          </a:xfrm>
        </p:spPr>
        <p:txBody>
          <a:bodyPr/>
          <a:lstStyle/>
          <a:p>
            <a:r>
              <a:rPr lang="en-US" dirty="0"/>
              <a:t>Quality Mechanical Drawings Improve…</a:t>
            </a:r>
          </a:p>
        </p:txBody>
      </p:sp>
      <p:sp>
        <p:nvSpPr>
          <p:cNvPr id="3" name="Content Placeholder 2"/>
          <p:cNvSpPr>
            <a:spLocks noGrp="1"/>
          </p:cNvSpPr>
          <p:nvPr>
            <p:ph idx="1"/>
          </p:nvPr>
        </p:nvSpPr>
        <p:spPr>
          <a:xfrm>
            <a:off x="1154954" y="2519266"/>
            <a:ext cx="6913984" cy="3685592"/>
          </a:xfrm>
        </p:spPr>
        <p:txBody>
          <a:bodyPr>
            <a:normAutofit/>
          </a:bodyPr>
          <a:lstStyle/>
          <a:p>
            <a:r>
              <a:rPr lang="en-US" sz="2600" b="1" dirty="0"/>
              <a:t>Design and Assembly</a:t>
            </a:r>
          </a:p>
          <a:p>
            <a:r>
              <a:rPr lang="en-US" sz="2600" b="1" dirty="0"/>
              <a:t>Cost Savings and Quality</a:t>
            </a:r>
          </a:p>
          <a:p>
            <a:r>
              <a:rPr lang="en-US" sz="2600" b="1" dirty="0"/>
              <a:t>Safety, Maintenance, and Compliance</a:t>
            </a:r>
          </a:p>
          <a:p>
            <a:r>
              <a:rPr lang="en-US" sz="2600" b="1" dirty="0"/>
              <a:t>Communication and Coordination</a:t>
            </a:r>
          </a:p>
          <a:p>
            <a:r>
              <a:rPr lang="en-US" sz="2600" b="1" dirty="0"/>
              <a:t>Testing and Design Optimization</a:t>
            </a:r>
          </a:p>
          <a:p>
            <a:r>
              <a:rPr lang="en-US" sz="2600" b="1" dirty="0"/>
              <a:t>Supply Chain Management</a:t>
            </a:r>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D5C49BD4-920E-6BFB-B307-0FC670843046}"/>
              </a:ext>
            </a:extLst>
          </p:cNvPr>
          <p:cNvPicPr>
            <a:picLocks noChangeAspect="1"/>
          </p:cNvPicPr>
          <p:nvPr/>
        </p:nvPicPr>
        <p:blipFill>
          <a:blip r:embed="rId2"/>
          <a:stretch>
            <a:fillRect/>
          </a:stretch>
        </p:blipFill>
        <p:spPr>
          <a:xfrm>
            <a:off x="8249703" y="2808515"/>
            <a:ext cx="3333327" cy="3144418"/>
          </a:xfrm>
          <a:prstGeom prst="rect">
            <a:avLst/>
          </a:prstGeom>
        </p:spPr>
      </p:pic>
    </p:spTree>
    <p:extLst>
      <p:ext uri="{BB962C8B-B14F-4D97-AF65-F5344CB8AC3E}">
        <p14:creationId xmlns:p14="http://schemas.microsoft.com/office/powerpoint/2010/main" val="3286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Design and Assembly</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normAutofit/>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provide:</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Accurate and detailed information about the design and layout of the car's components, which is critical for ensuring that the car is built required specifications. </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Improves assembly efficiency and reduces the risk of errors and delays (Division of Labor).</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8155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Cost Savings and Quality</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Having accurate and detailed mechanical CAD drawings and wiring diagrams:</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C</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an help reduce the cost of building a solar car by reducing the need for rework.</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Assists in </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ensuring that the car is built to the highest standards of quality and performance.</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41909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a:xfrm>
            <a:off x="1154954" y="973668"/>
            <a:ext cx="9901822" cy="706964"/>
          </a:xfrm>
        </p:spPr>
        <p:txBody>
          <a:bodyPr/>
          <a:lstStyle/>
          <a:p>
            <a:r>
              <a:rPr lang="en-US" dirty="0"/>
              <a:t>Safety, Maintenance, and Compliance</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3810323" y="-266735"/>
            <a:ext cx="4320074" cy="9630813"/>
          </a:xfrm>
        </p:spPr>
        <p:txBody>
          <a:bodyPr>
            <a:normAutofit fontScale="85000" lnSpcReduction="20000"/>
          </a:bodyPr>
          <a:lstStyle/>
          <a:p>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can:</a:t>
            </a:r>
          </a:p>
          <a:p>
            <a:pPr lvl="1"/>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Help ensure that the car is built safely, by providing detailed information about the location and operation of safety-critical components, such as brakes, steering systems, electrical, etc.</a:t>
            </a:r>
          </a:p>
          <a:p>
            <a:pPr lvl="1"/>
            <a:r>
              <a:rPr lang="en-US" sz="2800" b="1" dirty="0">
                <a:latin typeface="Segoe UI" panose="020B0502040204020203" pitchFamily="34" charset="0"/>
                <a:ea typeface="Times New Roman" panose="02020603050405020304" pitchFamily="18" charset="0"/>
                <a:cs typeface="Times New Roman" panose="02020603050405020304" pitchFamily="18" charset="0"/>
              </a:rPr>
              <a:t>M</a:t>
            </a:r>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ake it easier to maintain the car, by providing detailed information about the location and operation of various components, as well as instructions for performing routine maintenance tasks.</a:t>
            </a:r>
          </a:p>
          <a:p>
            <a:pPr lvl="1"/>
            <a:r>
              <a:rPr lang="en-US" sz="2800" b="1" dirty="0">
                <a:latin typeface="Segoe UI" panose="020B0502040204020203" pitchFamily="34" charset="0"/>
                <a:ea typeface="Times New Roman" panose="02020603050405020304" pitchFamily="18" charset="0"/>
                <a:cs typeface="Times New Roman" panose="02020603050405020304" pitchFamily="18" charset="0"/>
              </a:rPr>
              <a:t>H</a:t>
            </a:r>
            <a:r>
              <a:rPr lang="en-US" sz="2800" b="1" dirty="0">
                <a:effectLst/>
                <a:latin typeface="Segoe UI" panose="020B0502040204020203" pitchFamily="34" charset="0"/>
                <a:ea typeface="Times New Roman" panose="02020603050405020304" pitchFamily="18" charset="0"/>
                <a:cs typeface="Times New Roman" panose="02020603050405020304" pitchFamily="18" charset="0"/>
              </a:rPr>
              <a:t>elp ensure that the car is compliant with relevant regulations and standards, by providing detailed information about the design and layout of the car's components.</a:t>
            </a:r>
          </a:p>
          <a:p>
            <a:pPr lvl="1"/>
            <a:endParaRPr lang="en-US" sz="2400" b="1"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sz="28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204544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Communication and Coordination</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a:t>
            </a:r>
          </a:p>
          <a:p>
            <a:pPr lvl="1"/>
            <a:r>
              <a:rPr lang="en-US" sz="2600" b="1" dirty="0">
                <a:latin typeface="Segoe UI" panose="020B0502040204020203" pitchFamily="34" charset="0"/>
                <a:ea typeface="Times New Roman" panose="02020603050405020304" pitchFamily="18" charset="0"/>
                <a:cs typeface="Times New Roman" panose="02020603050405020304" pitchFamily="18" charset="0"/>
              </a:rPr>
              <a:t>S</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erve as a common reference point for the team, helping to facilitate </a:t>
            </a:r>
            <a:r>
              <a:rPr lang="en-US" sz="2600" b="1" dirty="0">
                <a:latin typeface="Segoe UI" panose="020B0502040204020203" pitchFamily="34" charset="0"/>
                <a:ea typeface="Times New Roman" panose="02020603050405020304" pitchFamily="18" charset="0"/>
                <a:cs typeface="Times New Roman" panose="02020603050405020304" pitchFamily="18" charset="0"/>
              </a:rPr>
              <a:t>effective </a:t>
            </a:r>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communication and coordination between team members, advisors, and industry partners.</a:t>
            </a:r>
            <a:endParaRPr lang="en-US" sz="2600" b="1" dirty="0">
              <a:effectLst/>
              <a:latin typeface="Calibri" panose="020F0502020204030204" pitchFamily="34" charset="0"/>
              <a:ea typeface="DengXian" panose="02010600030101010101" pitchFamily="2" charset="-122"/>
              <a:cs typeface="Times New Roman" panose="02020603050405020304" pitchFamily="18" charset="0"/>
            </a:endParaRPr>
          </a:p>
          <a:p>
            <a:endParaRPr lang="en-US" dirty="0"/>
          </a:p>
        </p:txBody>
      </p:sp>
    </p:spTree>
    <p:extLst>
      <p:ext uri="{BB962C8B-B14F-4D97-AF65-F5344CB8AC3E}">
        <p14:creationId xmlns:p14="http://schemas.microsoft.com/office/powerpoint/2010/main" val="32129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6F7E-D6AB-0974-AB68-9E4CD29E2AB7}"/>
              </a:ext>
            </a:extLst>
          </p:cNvPr>
          <p:cNvSpPr>
            <a:spLocks noGrp="1"/>
          </p:cNvSpPr>
          <p:nvPr>
            <p:ph type="title"/>
          </p:nvPr>
        </p:nvSpPr>
        <p:spPr/>
        <p:txBody>
          <a:bodyPr/>
          <a:lstStyle/>
          <a:p>
            <a:r>
              <a:rPr lang="en-US" dirty="0"/>
              <a:t>Test and Design Optimization</a:t>
            </a:r>
          </a:p>
        </p:txBody>
      </p:sp>
      <p:sp>
        <p:nvSpPr>
          <p:cNvPr id="3" name="Vertical Text Placeholder 2">
            <a:extLst>
              <a:ext uri="{FF2B5EF4-FFF2-40B4-BE49-F238E27FC236}">
                <a16:creationId xmlns:a16="http://schemas.microsoft.com/office/drawing/2014/main" id="{37D64421-2389-8301-965F-CF777AD9D461}"/>
              </a:ext>
            </a:extLst>
          </p:cNvPr>
          <p:cNvSpPr>
            <a:spLocks noGrp="1"/>
          </p:cNvSpPr>
          <p:nvPr>
            <p:ph type="body" orient="vert" idx="1"/>
          </p:nvPr>
        </p:nvSpPr>
        <p:spPr>
          <a:xfrm rot="16200000">
            <a:off x="4220463" y="-280747"/>
            <a:ext cx="3499793" cy="9630813"/>
          </a:xfrm>
        </p:spPr>
        <p:txBody>
          <a:bodyPr>
            <a:normAutofit/>
          </a:bodyPr>
          <a:lstStyle/>
          <a:p>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Quality mechanical CAD drawings and wiring diagrams can:</a:t>
            </a:r>
          </a:p>
          <a:p>
            <a:pPr lvl="1"/>
            <a:r>
              <a:rPr lang="en-US" sz="2600" b="1" dirty="0">
                <a:effectLst/>
                <a:latin typeface="Segoe UI" panose="020B0502040204020203" pitchFamily="34" charset="0"/>
                <a:ea typeface="Times New Roman" panose="02020603050405020304" pitchFamily="18" charset="0"/>
                <a:cs typeface="Times New Roman" panose="02020603050405020304" pitchFamily="18" charset="0"/>
              </a:rPr>
              <a:t>Help to test and validate the car, by providing detailed information about the design and layout of the car's components and allowing the team to easily identify any issues that may need to be addressed. </a:t>
            </a:r>
          </a:p>
          <a:p>
            <a:endParaRPr lang="en-US" dirty="0"/>
          </a:p>
        </p:txBody>
      </p:sp>
    </p:spTree>
    <p:extLst>
      <p:ext uri="{BB962C8B-B14F-4D97-AF65-F5344CB8AC3E}">
        <p14:creationId xmlns:p14="http://schemas.microsoft.com/office/powerpoint/2010/main" val="30204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3869</TotalTime>
  <Words>657</Words>
  <Application>Microsoft Office PowerPoint</Application>
  <PresentationFormat>Widescreen</PresentationFormat>
  <Paragraphs>64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Segoe UI</vt:lpstr>
      <vt:lpstr>Wingdings 3</vt:lpstr>
      <vt:lpstr>Ion Boardroom</vt:lpstr>
      <vt:lpstr>Mechanical Diagrams &amp; Wiring Schematics</vt:lpstr>
      <vt:lpstr>Lessons Learned</vt:lpstr>
      <vt:lpstr>Poor/No Mechanical Drawings Result in…</vt:lpstr>
      <vt:lpstr>Quality Mechanical Drawings Improve…</vt:lpstr>
      <vt:lpstr>Design and Assembly</vt:lpstr>
      <vt:lpstr>Cost Savings and Quality</vt:lpstr>
      <vt:lpstr>Safety, Maintenance, and Compliance</vt:lpstr>
      <vt:lpstr>Communication and Coordination</vt:lpstr>
      <vt:lpstr>Test and Design Optimization</vt:lpstr>
      <vt:lpstr>Supply Chain Management</vt:lpstr>
      <vt:lpstr>A Few Examples</vt:lpstr>
      <vt:lpstr>Bare-Basics (Far short of ideal)</vt:lpstr>
      <vt:lpstr>Detailed Individual Parts Used in CAD Assembly</vt:lpstr>
      <vt:lpstr>Front View Example</vt:lpstr>
      <vt:lpstr>Side View Example</vt:lpstr>
      <vt:lpstr>Top View Example</vt:lpstr>
      <vt:lpstr>Rear View Example</vt:lpstr>
      <vt:lpstr>Wiring Diagrams / Schematics</vt:lpstr>
      <vt:lpstr>Wiring Diagram vs. Wiring Schematic</vt:lpstr>
      <vt:lpstr>Sample Wiring Schematic</vt:lpstr>
      <vt:lpstr>Wiring Diagram vs. Wiring Schematic</vt:lpstr>
      <vt:lpstr>Sample Low Voltage Wiring Diagram</vt:lpstr>
      <vt:lpstr>Sample Low Voltage Wiring Diagram</vt:lpstr>
      <vt:lpstr>Sample High Voltage Wiring Diagram</vt:lpstr>
      <vt:lpstr>Sample High Voltage Wiring Diagram</vt:lpstr>
      <vt:lpstr>Thank you!  Questions/Comments?</vt:lpstr>
    </vt:vector>
  </TitlesOfParts>
  <Company>Somerset Ind.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 Planning Prevents Poor Performance</dc:title>
  <dc:creator>Coleman, Brian</dc:creator>
  <cp:lastModifiedBy>Brian Coleman</cp:lastModifiedBy>
  <cp:revision>24</cp:revision>
  <dcterms:created xsi:type="dcterms:W3CDTF">2022-01-13T13:39:29Z</dcterms:created>
  <dcterms:modified xsi:type="dcterms:W3CDTF">2025-01-18T15:09:53Z</dcterms:modified>
</cp:coreProperties>
</file>